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84" r:id="rId11"/>
    <p:sldId id="285" r:id="rId12"/>
    <p:sldId id="281" r:id="rId13"/>
    <p:sldId id="265" r:id="rId14"/>
    <p:sldId id="280" r:id="rId15"/>
    <p:sldId id="275" r:id="rId16"/>
    <p:sldId id="276" r:id="rId17"/>
    <p:sldId id="266" r:id="rId18"/>
    <p:sldId id="282" r:id="rId19"/>
    <p:sldId id="283" r:id="rId20"/>
    <p:sldId id="277" r:id="rId21"/>
    <p:sldId id="278" r:id="rId22"/>
    <p:sldId id="267" r:id="rId23"/>
    <p:sldId id="268" r:id="rId24"/>
    <p:sldId id="274" r:id="rId25"/>
    <p:sldId id="269" r:id="rId26"/>
    <p:sldId id="272" r:id="rId27"/>
    <p:sldId id="286" r:id="rId28"/>
    <p:sldId id="287" r:id="rId29"/>
    <p:sldId id="273" r:id="rId30"/>
    <p:sldId id="279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1FB"/>
    <a:srgbClr val="37EC25"/>
    <a:srgbClr val="60EEF1"/>
    <a:srgbClr val="2145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317"/>
    <p:restoredTop sz="94695"/>
  </p:normalViewPr>
  <p:slideViewPr>
    <p:cSldViewPr snapToGrid="0" snapToObjects="1">
      <p:cViewPr>
        <p:scale>
          <a:sx n="94" d="100"/>
          <a:sy n="94" d="100"/>
        </p:scale>
        <p:origin x="1056" y="18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2.png>
</file>

<file path=ppt/media/image3.png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919EF4-37BE-0548-9EFD-BC0A3F19DA91}" type="datetimeFigureOut">
              <a:rPr lang="en-US" smtClean="0"/>
              <a:t>9/28/16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F45372-A50B-9C40-A5FA-F8CEFBA47C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5224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Salamander larvae from China</a:t>
            </a:r>
            <a:endParaRPr lang="en-US" baseline="0" dirty="0" smtClean="0"/>
          </a:p>
          <a:p>
            <a:r>
              <a:rPr lang="en-US" baseline="0" dirty="0" err="1" smtClean="0"/>
              <a:t>Ichthyosaura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randeckensis</a:t>
            </a:r>
            <a:r>
              <a:rPr lang="en-US" baseline="0" dirty="0" smtClean="0"/>
              <a:t> from </a:t>
            </a:r>
            <a:r>
              <a:rPr lang="en-US" baseline="0" dirty="0" err="1" smtClean="0"/>
              <a:t>Randeck</a:t>
            </a:r>
            <a:r>
              <a:rPr lang="en-US" baseline="0" dirty="0" smtClean="0"/>
              <a:t> Maar in Germany</a:t>
            </a:r>
            <a:endParaRPr lang="en-US" dirty="0" smtClean="0"/>
          </a:p>
          <a:p>
            <a:r>
              <a:rPr lang="en-US" dirty="0" err="1" smtClean="0"/>
              <a:t>Taricha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oliginacea</a:t>
            </a:r>
            <a:r>
              <a:rPr lang="en-US" baseline="0" dirty="0" smtClean="0"/>
              <a:t> from Gray Butte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45372-A50B-9C40-A5FA-F8CEFBA47C5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9998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Generated by fitting CR BD model to extant salamander </a:t>
            </a:r>
            <a:r>
              <a:rPr lang="en-US" dirty="0" err="1" smtClean="0"/>
              <a:t>phylo</a:t>
            </a:r>
            <a:r>
              <a:rPr lang="en-US" dirty="0" smtClean="0"/>
              <a:t> to</a:t>
            </a:r>
            <a:r>
              <a:rPr lang="en-US" baseline="0" dirty="0" smtClean="0"/>
              <a:t> get lambda and mu. Then calculated psi as # fossil occurrences / sum branch lengths on extant tree. Should be underestimate of psi given no fossil BRLENS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45372-A50B-9C40-A5FA-F8CEFBA47C5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792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Generated by fitting CR BD model to extant salamander </a:t>
            </a:r>
            <a:r>
              <a:rPr lang="en-US" dirty="0" err="1" smtClean="0"/>
              <a:t>phylo</a:t>
            </a:r>
            <a:r>
              <a:rPr lang="en-US" dirty="0" smtClean="0"/>
              <a:t> to</a:t>
            </a:r>
            <a:r>
              <a:rPr lang="en-US" baseline="0" dirty="0" smtClean="0"/>
              <a:t> get lambda and mu. Then calculated psi as # fossil occurrences / sum branch lengths on extant tree. Should be underestimate of psi given no fossil BRLENS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45372-A50B-9C40-A5FA-F8CEFBA47C5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8241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Generated by fitting CR BD model to extant salamander </a:t>
            </a:r>
            <a:r>
              <a:rPr lang="en-US" dirty="0" err="1" smtClean="0"/>
              <a:t>phylo</a:t>
            </a:r>
            <a:r>
              <a:rPr lang="en-US" dirty="0" smtClean="0"/>
              <a:t> to</a:t>
            </a:r>
            <a:r>
              <a:rPr lang="en-US" baseline="0" dirty="0" smtClean="0"/>
              <a:t> get lambda and mu. Then calculated psi as # fossil occurrences / sum branch lengths on extant tree. Should be underestimate of psi given no fossil BRLENS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45372-A50B-9C40-A5FA-F8CEFBA47C5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577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Young plethodontid fossils can be identified to genus,</a:t>
            </a:r>
            <a:r>
              <a:rPr lang="en-US" baseline="0" dirty="0" smtClean="0"/>
              <a:t> but no idea if same or different from extant species within that genus</a:t>
            </a:r>
          </a:p>
          <a:p>
            <a:r>
              <a:rPr lang="en-US" baseline="0" dirty="0" smtClean="0"/>
              <a:t>Old plethodontid fossils can be identified, but no idea where they go on the tree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45372-A50B-9C40-A5FA-F8CEFBA47C5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0670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Extant-only</a:t>
            </a:r>
            <a:r>
              <a:rPr lang="en-US" baseline="0" dirty="0" smtClean="0"/>
              <a:t> has lots of small size tips, but some </a:t>
            </a:r>
            <a:r>
              <a:rPr lang="en-US" baseline="0" dirty="0" err="1" smtClean="0"/>
              <a:t>depauperate</a:t>
            </a:r>
            <a:r>
              <a:rPr lang="en-US" baseline="0" dirty="0" smtClean="0"/>
              <a:t> clades are really big. Only way to accommodate is to have high rates at deep nodes. With fossils, lots of large taxa sprinkled through tree, so no need for a big jump.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F45372-A50B-9C40-A5FA-F8CEFBA47C5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4435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0540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8195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1290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500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3124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24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7201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5671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3029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5632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0240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CF447A-C068-E342-BFFA-61942A6406C6}" type="datetimeFigureOut">
              <a:rPr lang="en-US" smtClean="0"/>
              <a:t>9/28/16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E03948-EA28-5440-818C-5C34419E6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352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Relationship Id="rId3" Type="http://schemas.openxmlformats.org/officeDocument/2006/relationships/image" Target="../media/image8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Relationship Id="rId3" Type="http://schemas.openxmlformats.org/officeDocument/2006/relationships/image" Target="../media/image12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Relationship Id="rId3" Type="http://schemas.openxmlformats.org/officeDocument/2006/relationships/image" Target="../media/image19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Relationship Id="rId3" Type="http://schemas.openxmlformats.org/officeDocument/2006/relationships/image" Target="../media/image21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Relationship Id="rId3" Type="http://schemas.openxmlformats.org/officeDocument/2006/relationships/image" Target="../media/image23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emf"/><Relationship Id="rId3" Type="http://schemas.openxmlformats.org/officeDocument/2006/relationships/image" Target="../media/image25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Salamander Macroevolution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Joanna &amp; Jon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547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Box 37"/>
          <p:cNvSpPr txBox="1"/>
          <p:nvPr/>
        </p:nvSpPr>
        <p:spPr>
          <a:xfrm>
            <a:off x="4009144" y="5115064"/>
            <a:ext cx="2040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Minimum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Speciation &amp; Extinction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469 extant species</a:t>
            </a:r>
          </a:p>
          <a:p>
            <a:r>
              <a:rPr lang="en-US" dirty="0" smtClean="0"/>
              <a:t>84 fossil species with known phylogenetic placement</a:t>
            </a:r>
          </a:p>
          <a:p>
            <a:r>
              <a:rPr lang="en-US" dirty="0"/>
              <a:t>Append fossils to tree: ((A,B),X)</a:t>
            </a:r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2804159" y="3814354"/>
            <a:ext cx="0" cy="16459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H="1">
            <a:off x="3444239" y="3814354"/>
            <a:ext cx="0" cy="16459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2784911" y="5460274"/>
            <a:ext cx="67665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H="1">
            <a:off x="3123239" y="5460274"/>
            <a:ext cx="0" cy="109453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653363" y="3458284"/>
            <a:ext cx="301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3283418" y="3458284"/>
            <a:ext cx="301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765239" y="4892842"/>
            <a:ext cx="311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3914431" y="5166704"/>
            <a:ext cx="0" cy="30175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3914464" y="549887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3914464" y="558142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3914464" y="565762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3914464" y="574017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3914464" y="581955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3914464" y="590210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3914464" y="597830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3914464" y="606085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3914464" y="614657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3914464" y="622912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3914464" y="630532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3914464" y="638787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3914464" y="646725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ight Brace 35"/>
          <p:cNvSpPr/>
          <p:nvPr/>
        </p:nvSpPr>
        <p:spPr>
          <a:xfrm>
            <a:off x="4010025" y="5166704"/>
            <a:ext cx="45719" cy="293570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n w="38100"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37" name="Right Brace 36"/>
          <p:cNvSpPr/>
          <p:nvPr/>
        </p:nvSpPr>
        <p:spPr>
          <a:xfrm>
            <a:off x="4010025" y="5480362"/>
            <a:ext cx="45719" cy="1032610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n w="38100"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4009144" y="5822873"/>
            <a:ext cx="1586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Unknown</a:t>
            </a:r>
            <a:endParaRPr lang="en-US" dirty="0"/>
          </a:p>
        </p:txBody>
      </p:sp>
      <p:sp>
        <p:nvSpPr>
          <p:cNvPr id="5" name="Right Brace 4"/>
          <p:cNvSpPr/>
          <p:nvPr/>
        </p:nvSpPr>
        <p:spPr>
          <a:xfrm>
            <a:off x="4990641" y="5115064"/>
            <a:ext cx="418641" cy="1439740"/>
          </a:xfrm>
          <a:prstGeom prst="rightBrace">
            <a:avLst/>
          </a:prstGeom>
          <a:noFill/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/>
          <p:cNvSpPr txBox="1"/>
          <p:nvPr/>
        </p:nvSpPr>
        <p:spPr>
          <a:xfrm>
            <a:off x="5408279" y="5634886"/>
            <a:ext cx="1586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Missing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589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Speciation &amp; Extinction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469 extant species</a:t>
            </a:r>
          </a:p>
          <a:p>
            <a:r>
              <a:rPr lang="en-US" dirty="0" smtClean="0"/>
              <a:t>84 fossil species with known phylogenetic placement</a:t>
            </a:r>
          </a:p>
          <a:p>
            <a:r>
              <a:rPr lang="en-US" dirty="0"/>
              <a:t>Append fossils to tree: ((A,B),X)</a:t>
            </a:r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2804159" y="3814354"/>
            <a:ext cx="0" cy="16459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H="1">
            <a:off x="3444239" y="3814354"/>
            <a:ext cx="0" cy="16459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2784911" y="5460274"/>
            <a:ext cx="67665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H="1">
            <a:off x="3123239" y="5460274"/>
            <a:ext cx="0" cy="109453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653363" y="3458284"/>
            <a:ext cx="301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3283418" y="3458284"/>
            <a:ext cx="301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765239" y="4892842"/>
            <a:ext cx="311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3914431" y="5166704"/>
            <a:ext cx="0" cy="30175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3914464" y="549887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3914464" y="558142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3914464" y="565762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3914464" y="574017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3914464" y="581955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3914464" y="590210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3914464" y="597830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3914464" y="606085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3914464" y="614657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3914464" y="622912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3914464" y="630532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3914464" y="6387877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3914464" y="6467252"/>
            <a:ext cx="0" cy="457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4009144" y="5115064"/>
            <a:ext cx="2040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Minimum</a:t>
            </a:r>
            <a:endParaRPr lang="en-US" dirty="0"/>
          </a:p>
        </p:txBody>
      </p:sp>
      <p:sp>
        <p:nvSpPr>
          <p:cNvPr id="35" name="Right Brace 34"/>
          <p:cNvSpPr/>
          <p:nvPr/>
        </p:nvSpPr>
        <p:spPr>
          <a:xfrm>
            <a:off x="4010025" y="5166704"/>
            <a:ext cx="45719" cy="293570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n w="38100"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39" name="Right Brace 38"/>
          <p:cNvSpPr/>
          <p:nvPr/>
        </p:nvSpPr>
        <p:spPr>
          <a:xfrm>
            <a:off x="4010025" y="5480362"/>
            <a:ext cx="45719" cy="1032610"/>
          </a:xfrm>
          <a:prstGeom prst="rightBrac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n w="38100"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4009144" y="5822873"/>
            <a:ext cx="1586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Unknown</a:t>
            </a:r>
            <a:endParaRPr lang="en-US" dirty="0"/>
          </a:p>
        </p:txBody>
      </p:sp>
      <p:sp>
        <p:nvSpPr>
          <p:cNvPr id="41" name="Right Brace 40"/>
          <p:cNvSpPr/>
          <p:nvPr/>
        </p:nvSpPr>
        <p:spPr>
          <a:xfrm>
            <a:off x="4990641" y="5115064"/>
            <a:ext cx="418641" cy="1439740"/>
          </a:xfrm>
          <a:prstGeom prst="rightBrace">
            <a:avLst/>
          </a:prstGeom>
          <a:noFill/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/>
          <p:cNvSpPr txBox="1"/>
          <p:nvPr/>
        </p:nvSpPr>
        <p:spPr>
          <a:xfrm>
            <a:off x="5408279" y="5634886"/>
            <a:ext cx="1586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Missing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7070" y="2833683"/>
            <a:ext cx="4118317" cy="4118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8307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074" y="701042"/>
            <a:ext cx="6858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Plethodontids are problematic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5678911" y="3657604"/>
            <a:ext cx="134753" cy="14437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0960" y="1615192"/>
            <a:ext cx="2887579" cy="286602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167734" y="3370086"/>
            <a:ext cx="1684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Plethodontidae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7005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 </a:t>
            </a:r>
            <a:r>
              <a:rPr lang="en-US" dirty="0" err="1" smtClean="0"/>
              <a:t>fossilBAMM</a:t>
            </a:r>
            <a:r>
              <a:rPr lang="en-US" dirty="0" smtClean="0"/>
              <a:t> on trees with fossils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 smtClean="0"/>
              <a:t>Fossil branches scaled by simple rates</a:t>
            </a:r>
          </a:p>
          <a:p>
            <a:r>
              <a:rPr lang="en-US" dirty="0" smtClean="0"/>
              <a:t>Extant-only run</a:t>
            </a:r>
          </a:p>
          <a:p>
            <a:r>
              <a:rPr lang="en-US" dirty="0" err="1" smtClean="0"/>
              <a:t>fossilBAMM</a:t>
            </a:r>
            <a:r>
              <a:rPr lang="en-US" dirty="0" smtClean="0"/>
              <a:t> with observed number of occurrences</a:t>
            </a:r>
          </a:p>
          <a:p>
            <a:r>
              <a:rPr lang="en-US" dirty="0" err="1" smtClean="0"/>
              <a:t>fossilBAMM</a:t>
            </a:r>
            <a:r>
              <a:rPr lang="en-US" dirty="0" smtClean="0"/>
              <a:t> with 10X number of occurrences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2217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Fossils change </a:t>
            </a:r>
            <a:r>
              <a:rPr lang="en-US" dirty="0" err="1" smtClean="0"/>
              <a:t>Salamandridae</a:t>
            </a:r>
            <a:r>
              <a:rPr lang="en-US" dirty="0" smtClean="0"/>
              <a:t> a lot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-9627" y="2249506"/>
            <a:ext cx="2772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Speciation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3405" y="1431877"/>
            <a:ext cx="5426123" cy="542612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31876"/>
            <a:ext cx="5426123" cy="5426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1692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088" y="1907278"/>
            <a:ext cx="9144000" cy="457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 </a:t>
            </a:r>
            <a:r>
              <a:rPr lang="en-US" dirty="0" err="1" smtClean="0"/>
              <a:t>fossilBAMM</a:t>
            </a:r>
            <a:r>
              <a:rPr lang="en-US" dirty="0" smtClean="0"/>
              <a:t> on trees with fossils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329313" y="1537239"/>
            <a:ext cx="2772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Speciation through time</a:t>
            </a:r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841556" y="1537239"/>
            <a:ext cx="2772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Extinction through time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73593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965" y="1906571"/>
            <a:ext cx="9144000" cy="457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 </a:t>
            </a:r>
            <a:r>
              <a:rPr lang="en-US" dirty="0" err="1" smtClean="0"/>
              <a:t>fossilBAMM</a:t>
            </a:r>
            <a:r>
              <a:rPr lang="en-US" dirty="0" smtClean="0"/>
              <a:t> on trees with fossils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329313" y="1537239"/>
            <a:ext cx="2772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Net div. through time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841555" y="1537239"/>
            <a:ext cx="3251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Rel. extinction through time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92521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 BAMM on snout-vent length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04356" y="2140325"/>
            <a:ext cx="2772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SVL </a:t>
            </a:r>
            <a:r>
              <a:rPr lang="en-US" dirty="0" smtClean="0"/>
              <a:t>Rate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3629" y="1290850"/>
            <a:ext cx="5567149" cy="556714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8076" y="1290851"/>
            <a:ext cx="5567149" cy="5567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3469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Fossils smooth out size evolution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6156" y="1517580"/>
            <a:ext cx="5188423" cy="5188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8971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Larger size at key crown nodes with fossils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0496" y="1402308"/>
            <a:ext cx="5393140" cy="5393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0708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Salamander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Pile of data:</a:t>
            </a:r>
          </a:p>
          <a:p>
            <a:pPr lvl="1"/>
            <a:r>
              <a:rPr lang="en-US" dirty="0" smtClean="0"/>
              <a:t>Joanna had salamander measurements</a:t>
            </a:r>
          </a:p>
          <a:p>
            <a:pPr lvl="1"/>
            <a:r>
              <a:rPr lang="en-US" dirty="0" smtClean="0"/>
              <a:t>Jon added fossils measurements</a:t>
            </a:r>
          </a:p>
          <a:p>
            <a:pPr lvl="1"/>
            <a:r>
              <a:rPr lang="en-US" dirty="0" smtClean="0"/>
              <a:t>Tree from </a:t>
            </a:r>
            <a:r>
              <a:rPr lang="en-US" dirty="0" err="1" smtClean="0"/>
              <a:t>Pyron</a:t>
            </a:r>
            <a:r>
              <a:rPr lang="en-US" dirty="0" smtClean="0"/>
              <a:t>, geography from IUCN</a:t>
            </a:r>
          </a:p>
          <a:p>
            <a:pPr lvl="1"/>
            <a:r>
              <a:rPr lang="en-US" dirty="0" err="1" smtClean="0"/>
              <a:t>Neoteny</a:t>
            </a:r>
            <a:r>
              <a:rPr lang="en-US" dirty="0" smtClean="0"/>
              <a:t> scores from literature search</a:t>
            </a:r>
          </a:p>
          <a:p>
            <a:r>
              <a:rPr lang="en-US" dirty="0" smtClean="0"/>
              <a:t>Lots of turn-the-crank analyses</a:t>
            </a:r>
          </a:p>
          <a:p>
            <a:r>
              <a:rPr lang="en-US" dirty="0" smtClean="0"/>
              <a:t>Seeking suggestions for additional data/analyses and structure</a:t>
            </a:r>
          </a:p>
        </p:txBody>
      </p:sp>
    </p:spTree>
    <p:extLst>
      <p:ext uri="{BB962C8B-B14F-4D97-AF65-F5344CB8AC3E}">
        <p14:creationId xmlns:p14="http://schemas.microsoft.com/office/powerpoint/2010/main" val="12312678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Biogeography of salamanders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685800"/>
            <a:ext cx="109728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1157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Biogeography of salamanders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685800"/>
            <a:ext cx="109728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0418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Six biogeographic provinces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99136" y="105817"/>
            <a:ext cx="15838132" cy="7919066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3612017" y="2441759"/>
            <a:ext cx="987657" cy="686297"/>
          </a:xfrm>
          <a:prstGeom prst="ellipse">
            <a:avLst/>
          </a:prstGeom>
          <a:solidFill>
            <a:srgbClr val="2145F1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2719923" y="1915934"/>
            <a:ext cx="932659" cy="1128401"/>
          </a:xfrm>
          <a:prstGeom prst="ellipse">
            <a:avLst/>
          </a:prstGeom>
          <a:solidFill>
            <a:srgbClr val="60EEF1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 rot="18556590">
            <a:off x="3680461" y="2743714"/>
            <a:ext cx="932659" cy="2072744"/>
          </a:xfrm>
          <a:prstGeom prst="ellipse">
            <a:avLst/>
          </a:prstGeom>
          <a:solidFill>
            <a:srgbClr val="37EC25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5943626" y="1976948"/>
            <a:ext cx="1456179" cy="1128401"/>
          </a:xfrm>
          <a:prstGeom prst="ellipse">
            <a:avLst/>
          </a:prstGeom>
          <a:solidFill>
            <a:schemeClr val="accent4">
              <a:lumMod val="60000"/>
              <a:lumOff val="40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337966" y="1732507"/>
            <a:ext cx="1667349" cy="1488061"/>
          </a:xfrm>
          <a:prstGeom prst="ellipse">
            <a:avLst/>
          </a:prstGeom>
          <a:solidFill>
            <a:srgbClr val="FF0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 rot="2426319">
            <a:off x="9080440" y="1679339"/>
            <a:ext cx="1220817" cy="1989586"/>
          </a:xfrm>
          <a:prstGeom prst="ellipse">
            <a:avLst/>
          </a:prstGeom>
          <a:solidFill>
            <a:srgbClr val="FF71FB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0550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BioGeoBEARS to infer ancestral ranges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Fossils present a problem</a:t>
            </a:r>
          </a:p>
          <a:p>
            <a:r>
              <a:rPr lang="en-US" dirty="0" smtClean="0"/>
              <a:t>Treat observed ranges as “hard” or “soft” constraint</a:t>
            </a:r>
          </a:p>
          <a:p>
            <a:pPr lvl="1"/>
            <a:r>
              <a:rPr lang="en-US" dirty="0" smtClean="0"/>
              <a:t>000100 vs ???1??</a:t>
            </a:r>
          </a:p>
          <a:p>
            <a:pPr lvl="1"/>
            <a:r>
              <a:rPr lang="en-US" dirty="0" smtClean="0"/>
              <a:t>In-between options exist</a:t>
            </a:r>
          </a:p>
          <a:p>
            <a:r>
              <a:rPr lang="en-US" dirty="0" smtClean="0"/>
              <a:t>Ambiguities “smear” fossils across provinces</a:t>
            </a:r>
          </a:p>
          <a:p>
            <a:pPr lvl="1"/>
            <a:r>
              <a:rPr lang="en-US" dirty="0"/>
              <a:t>Pro: Reflects uncertainty</a:t>
            </a:r>
          </a:p>
          <a:p>
            <a:pPr lvl="1"/>
            <a:r>
              <a:rPr lang="en-US" dirty="0"/>
              <a:t>Con: Unrealistically large </a:t>
            </a:r>
            <a:r>
              <a:rPr lang="en-US" dirty="0" smtClean="0"/>
              <a:t>ranges</a:t>
            </a:r>
            <a:endParaRPr lang="en-US" dirty="0"/>
          </a:p>
          <a:p>
            <a:r>
              <a:rPr lang="en-US" dirty="0" smtClean="0"/>
              <a:t>DEC*+JV preferred model</a:t>
            </a:r>
          </a:p>
        </p:txBody>
      </p:sp>
    </p:spTree>
    <p:extLst>
      <p:ext uri="{BB962C8B-B14F-4D97-AF65-F5344CB8AC3E}">
        <p14:creationId xmlns:p14="http://schemas.microsoft.com/office/powerpoint/2010/main" val="10579438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Fossil constraints change critical nodes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2329313" y="1455351"/>
            <a:ext cx="2772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Hard constraint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572302" y="1455351"/>
            <a:ext cx="3251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Soft constraint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479" y="1295007"/>
            <a:ext cx="5714826" cy="571482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7409" y="1295007"/>
            <a:ext cx="5714826" cy="5714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86801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Lineages-through-time per province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 smtClean="0"/>
              <a:t>At time = t, find all edges alive</a:t>
            </a:r>
          </a:p>
          <a:p>
            <a:r>
              <a:rPr lang="en-US" dirty="0" smtClean="0"/>
              <a:t>Find the probability each edge is in each province</a:t>
            </a:r>
          </a:p>
          <a:p>
            <a:r>
              <a:rPr lang="en-US" dirty="0" smtClean="0"/>
              <a:t>Sum probs. for each province across edges alive at time = 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235413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Estimate number of lineages per-province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329313" y="1537239"/>
            <a:ext cx="2772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Hard constraint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572302" y="1537239"/>
            <a:ext cx="3251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Soft constraint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971" y="1814238"/>
            <a:ext cx="4572000" cy="4572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3841" y="1814238"/>
            <a:ext cx="4572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6723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3841" y="1814238"/>
            <a:ext cx="4572000" cy="4572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971" y="1814238"/>
            <a:ext cx="4572000" cy="457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Focus on </a:t>
            </a:r>
            <a:r>
              <a:rPr lang="en-US" dirty="0">
                <a:solidFill>
                  <a:srgbClr val="FF71FB"/>
                </a:solidFill>
              </a:rPr>
              <a:t>East Asia</a:t>
            </a:r>
            <a:r>
              <a:rPr lang="en-US" dirty="0"/>
              <a:t>, 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Europe</a:t>
            </a:r>
            <a:r>
              <a:rPr lang="en-US" dirty="0"/>
              <a:t> and </a:t>
            </a:r>
            <a:r>
              <a:rPr lang="en-US" dirty="0">
                <a:solidFill>
                  <a:srgbClr val="2145F1"/>
                </a:solidFill>
              </a:rPr>
              <a:t>Eastern NA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329313" y="1537239"/>
            <a:ext cx="2772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Hard constraint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572302" y="1537239"/>
            <a:ext cx="3251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Soft constraint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32113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971" y="1814238"/>
            <a:ext cx="4572000" cy="4572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3841" y="1814238"/>
            <a:ext cx="4572000" cy="457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Compare estimate with fossil occurrences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329313" y="1537239"/>
            <a:ext cx="2772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Hard constraint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572302" y="1537239"/>
            <a:ext cx="3251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Soft constraint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485072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Center of origin for each node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4793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Fossil salamanders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242" y="1430625"/>
            <a:ext cx="6149454" cy="513394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8500" y="3675572"/>
            <a:ext cx="5215102" cy="288900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8409064" y="-82819"/>
            <a:ext cx="2044730" cy="5204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6519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Neoteny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 review of salamander </a:t>
            </a:r>
            <a:r>
              <a:rPr lang="en-US" dirty="0" err="1" smtClean="0"/>
              <a:t>neoteny</a:t>
            </a:r>
            <a:endParaRPr lang="en-US" dirty="0" smtClean="0"/>
          </a:p>
          <a:p>
            <a:r>
              <a:rPr lang="en-US" dirty="0" smtClean="0"/>
              <a:t>~10% of all species</a:t>
            </a:r>
          </a:p>
          <a:p>
            <a:r>
              <a:rPr lang="en-US" dirty="0" smtClean="0"/>
              <a:t>All families but </a:t>
            </a:r>
            <a:r>
              <a:rPr lang="en-US" dirty="0" err="1" smtClean="0"/>
              <a:t>Rhyacotritonidae</a:t>
            </a:r>
            <a:endParaRPr lang="en-US" dirty="0" smtClean="0"/>
          </a:p>
          <a:p>
            <a:r>
              <a:rPr lang="en-US" dirty="0" smtClean="0"/>
              <a:t>Three states:</a:t>
            </a:r>
          </a:p>
          <a:p>
            <a:pPr lvl="1"/>
            <a:r>
              <a:rPr lang="en-US" dirty="0" smtClean="0"/>
              <a:t>No </a:t>
            </a:r>
            <a:r>
              <a:rPr lang="en-US" dirty="0" err="1" smtClean="0"/>
              <a:t>neoteny</a:t>
            </a:r>
            <a:r>
              <a:rPr lang="en-US" dirty="0" smtClean="0"/>
              <a:t> (0; e.g., </a:t>
            </a:r>
            <a:r>
              <a:rPr lang="en-US" i="1" dirty="0" err="1" smtClean="0"/>
              <a:t>Salamandra</a:t>
            </a:r>
            <a:r>
              <a:rPr lang="en-US" i="1" dirty="0" smtClean="0"/>
              <a:t> </a:t>
            </a:r>
            <a:r>
              <a:rPr lang="en-US" i="1" dirty="0" err="1" smtClean="0"/>
              <a:t>salamandra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Facultative </a:t>
            </a:r>
            <a:r>
              <a:rPr lang="en-US" dirty="0" err="1" smtClean="0"/>
              <a:t>neoteny</a:t>
            </a:r>
            <a:r>
              <a:rPr lang="en-US" dirty="0" smtClean="0"/>
              <a:t> (1; e.g., </a:t>
            </a:r>
            <a:r>
              <a:rPr lang="en-US" i="1" dirty="0" err="1" smtClean="0"/>
              <a:t>Ambystoma</a:t>
            </a:r>
            <a:r>
              <a:rPr lang="en-US" i="1" dirty="0" smtClean="0"/>
              <a:t> </a:t>
            </a:r>
            <a:r>
              <a:rPr lang="en-US" i="1" dirty="0" err="1" smtClean="0"/>
              <a:t>tigrinum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Obligate </a:t>
            </a:r>
            <a:r>
              <a:rPr lang="en-US" dirty="0" err="1" smtClean="0"/>
              <a:t>neoteny</a:t>
            </a:r>
            <a:r>
              <a:rPr lang="en-US" dirty="0" smtClean="0"/>
              <a:t> (2; e.g., </a:t>
            </a:r>
            <a:r>
              <a:rPr lang="en-US" i="1" dirty="0" err="1" smtClean="0"/>
              <a:t>Amphiuma</a:t>
            </a:r>
            <a:r>
              <a:rPr lang="en-US" i="1" dirty="0" smtClean="0"/>
              <a:t> means</a:t>
            </a:r>
            <a:r>
              <a:rPr lang="en-US" dirty="0" smtClean="0"/>
              <a:t>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36049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Salamanders don’t care about: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LDG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45435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Salamanders don’t care about: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LDG</a:t>
            </a:r>
          </a:p>
          <a:p>
            <a:r>
              <a:rPr lang="en-US" dirty="0" smtClean="0"/>
              <a:t>The end-Cretaceous mass extinction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11281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Salamanders don’t care about: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LDG</a:t>
            </a:r>
          </a:p>
          <a:p>
            <a:r>
              <a:rPr lang="en-US" dirty="0" smtClean="0"/>
              <a:t>The end-Cretaceous mass extinction</a:t>
            </a:r>
          </a:p>
          <a:p>
            <a:r>
              <a:rPr lang="en-US" dirty="0" smtClean="0"/>
              <a:t>The proper order of development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92694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we have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on: </a:t>
            </a:r>
          </a:p>
          <a:p>
            <a:pPr lvl="1"/>
            <a:r>
              <a:rPr lang="en-US" dirty="0" smtClean="0"/>
              <a:t>Phylogeny (469 species; </a:t>
            </a:r>
            <a:r>
              <a:rPr lang="en-US" dirty="0" err="1" smtClean="0"/>
              <a:t>Pyron</a:t>
            </a:r>
            <a:r>
              <a:rPr lang="en-US" dirty="0" smtClean="0"/>
              <a:t> 2014)</a:t>
            </a:r>
          </a:p>
          <a:p>
            <a:pPr lvl="1"/>
            <a:r>
              <a:rPr lang="en-US" dirty="0"/>
              <a:t>B</a:t>
            </a:r>
            <a:r>
              <a:rPr lang="en-US" dirty="0" smtClean="0"/>
              <a:t>ody size (Joanna’s measurements + fossils)</a:t>
            </a:r>
          </a:p>
          <a:p>
            <a:pPr lvl="1"/>
            <a:r>
              <a:rPr lang="en-US" dirty="0"/>
              <a:t>G</a:t>
            </a:r>
            <a:r>
              <a:rPr lang="en-US" dirty="0" smtClean="0"/>
              <a:t>eography (from IUCN)</a:t>
            </a:r>
          </a:p>
          <a:p>
            <a:pPr lvl="1"/>
            <a:r>
              <a:rPr lang="en-US" dirty="0" smtClean="0"/>
              <a:t>Fossil occurrences (from PBDB)</a:t>
            </a:r>
          </a:p>
          <a:p>
            <a:pPr lvl="1"/>
            <a:r>
              <a:rPr lang="en-US" dirty="0" err="1" smtClean="0"/>
              <a:t>Neoteny</a:t>
            </a:r>
            <a:r>
              <a:rPr lang="en-US" dirty="0" smtClean="0"/>
              <a:t> (from </a:t>
            </a:r>
            <a:r>
              <a:rPr lang="en-US" dirty="0" smtClean="0"/>
              <a:t>literature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Development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31804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Angles of attack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Speciation &amp; extinction rates</a:t>
            </a:r>
          </a:p>
          <a:p>
            <a:r>
              <a:rPr lang="en-US" dirty="0" smtClean="0"/>
              <a:t>Body size evolution</a:t>
            </a:r>
          </a:p>
          <a:p>
            <a:r>
              <a:rPr lang="en-US" dirty="0" smtClean="0"/>
              <a:t>Biogeography</a:t>
            </a:r>
          </a:p>
          <a:p>
            <a:r>
              <a:rPr lang="en-US" dirty="0" smtClean="0"/>
              <a:t>Life history evolution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60042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Speciation &amp; Extinction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469 extant species</a:t>
            </a:r>
          </a:p>
          <a:p>
            <a:r>
              <a:rPr lang="en-US" dirty="0" smtClean="0"/>
              <a:t>84 fossil species with known phylogenetic placement</a:t>
            </a:r>
          </a:p>
          <a:p>
            <a:r>
              <a:rPr lang="en-US" dirty="0" smtClean="0"/>
              <a:t>Append fossils to </a:t>
            </a:r>
            <a:r>
              <a:rPr lang="en-US" dirty="0" smtClean="0"/>
              <a:t>tree: ((A,B),X)</a:t>
            </a:r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H="1">
            <a:off x="2804159" y="3814354"/>
            <a:ext cx="0" cy="16459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 flipH="1">
            <a:off x="3444239" y="3814354"/>
            <a:ext cx="0" cy="164592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2784911" y="5460274"/>
            <a:ext cx="67665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H="1">
            <a:off x="3123239" y="5460274"/>
            <a:ext cx="0" cy="109453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653363" y="3458284"/>
            <a:ext cx="301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3283418" y="3458284"/>
            <a:ext cx="301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765239" y="4892842"/>
            <a:ext cx="311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85563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620</TotalTime>
  <Words>715</Words>
  <Application>Microsoft Macintosh PowerPoint</Application>
  <PresentationFormat>Widescreen</PresentationFormat>
  <Paragraphs>131</Paragraphs>
  <Slides>30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4" baseType="lpstr">
      <vt:lpstr>Calibri</vt:lpstr>
      <vt:lpstr>Calibri Light</vt:lpstr>
      <vt:lpstr>Arial</vt:lpstr>
      <vt:lpstr>Office Theme</vt:lpstr>
      <vt:lpstr>Salamander Macroevolution</vt:lpstr>
      <vt:lpstr>Salamander project</vt:lpstr>
      <vt:lpstr>Fossil salamanders</vt:lpstr>
      <vt:lpstr>Salamanders don’t care about:</vt:lpstr>
      <vt:lpstr>Salamanders don’t care about:</vt:lpstr>
      <vt:lpstr>Salamanders don’t care about:</vt:lpstr>
      <vt:lpstr>What we have</vt:lpstr>
      <vt:lpstr>Angles of attack</vt:lpstr>
      <vt:lpstr>Speciation &amp; Extinction</vt:lpstr>
      <vt:lpstr>Speciation &amp; Extinction</vt:lpstr>
      <vt:lpstr>Speciation &amp; Extinction</vt:lpstr>
      <vt:lpstr>Plethodontids are problematic</vt:lpstr>
      <vt:lpstr>Ran fossilBAMM on trees with fossils</vt:lpstr>
      <vt:lpstr>Fossils change Salamandridae a lot</vt:lpstr>
      <vt:lpstr>Ran fossilBAMM on trees with fossils</vt:lpstr>
      <vt:lpstr>Ran fossilBAMM on trees with fossils</vt:lpstr>
      <vt:lpstr>Ran BAMM on snout-vent length</vt:lpstr>
      <vt:lpstr>Fossils smooth out size evolution</vt:lpstr>
      <vt:lpstr>Larger size at key crown nodes with fossils</vt:lpstr>
      <vt:lpstr>Biogeography of salamanders</vt:lpstr>
      <vt:lpstr>Biogeography of salamanders</vt:lpstr>
      <vt:lpstr>Six biogeographic provinces</vt:lpstr>
      <vt:lpstr>BioGeoBEARS to infer ancestral ranges</vt:lpstr>
      <vt:lpstr>Fossil constraints change critical nodes</vt:lpstr>
      <vt:lpstr>Lineages-through-time per province</vt:lpstr>
      <vt:lpstr>Estimate number of lineages per-province</vt:lpstr>
      <vt:lpstr>Focus on East Asia, Europe and Eastern NA</vt:lpstr>
      <vt:lpstr>Compare estimate with fossil occurrences</vt:lpstr>
      <vt:lpstr>Center of origin for each node</vt:lpstr>
      <vt:lpstr>Neoteny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Salamander Macroevolution</dc:title>
  <dc:creator>Jonathan Mitchell</dc:creator>
  <cp:lastModifiedBy>Jonathan Mitchell</cp:lastModifiedBy>
  <cp:revision>47</cp:revision>
  <dcterms:created xsi:type="dcterms:W3CDTF">2016-09-27T18:23:33Z</dcterms:created>
  <dcterms:modified xsi:type="dcterms:W3CDTF">2016-09-28T19:08:02Z</dcterms:modified>
</cp:coreProperties>
</file>

<file path=docProps/thumbnail.jpeg>
</file>